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6" r:id="rId3"/>
    <p:sldId id="269" r:id="rId4"/>
    <p:sldId id="267" r:id="rId5"/>
    <p:sldId id="260"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91" d="100"/>
          <a:sy n="91" d="100"/>
        </p:scale>
        <p:origin x="-102" y="-2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DBBE71-6A77-4D32-B83E-EAB344B58623}"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zh-CN" altLang="en-US"/>
        </a:p>
      </dgm:t>
    </dgm:pt>
    <dgm:pt modelId="{C2B369E1-421B-4F20-8A88-F743A40863C7}">
      <dgm:prSet/>
      <dgm:spPr/>
      <dgm:t>
        <a:bodyPr/>
        <a:lstStyle/>
        <a:p>
          <a:r>
            <a:rPr lang="zh-CN" dirty="0"/>
            <a:t>产品卖点：</a:t>
          </a:r>
        </a:p>
      </dgm:t>
    </dgm:pt>
    <dgm:pt modelId="{A8FB3F05-2151-4468-B7B7-E959F19846D0}" type="parTrans" cxnId="{5A9281B7-F408-49B6-93B0-28341C6A4693}">
      <dgm:prSet/>
      <dgm:spPr/>
      <dgm:t>
        <a:bodyPr/>
        <a:lstStyle/>
        <a:p>
          <a:endParaRPr lang="zh-CN" altLang="en-US"/>
        </a:p>
      </dgm:t>
    </dgm:pt>
    <dgm:pt modelId="{FD022AD0-D6AC-4389-A061-97621F5D812D}" type="sibTrans" cxnId="{5A9281B7-F408-49B6-93B0-28341C6A4693}">
      <dgm:prSet/>
      <dgm:spPr/>
      <dgm:t>
        <a:bodyPr/>
        <a:lstStyle/>
        <a:p>
          <a:endParaRPr lang="zh-CN" altLang="en-US"/>
        </a:p>
      </dgm:t>
    </dgm:pt>
    <dgm:pt modelId="{F751D7A2-219F-43E7-804F-E14F12E09356}">
      <dgm:prSet/>
      <dgm:spPr/>
      <dgm:t>
        <a:bodyPr/>
        <a:lstStyle/>
        <a:p>
          <a:r>
            <a:rPr lang="zh-CN"/>
            <a:t>节能：目前传统工艺每方处理成本约</a:t>
          </a:r>
          <a:r>
            <a:rPr lang="en-US"/>
            <a:t>85</a:t>
          </a:r>
          <a:r>
            <a:rPr lang="zh-CN"/>
            <a:t>元，而我司运行成本比传统处理成本减少</a:t>
          </a:r>
          <a:r>
            <a:rPr lang="en-US"/>
            <a:t>24%</a:t>
          </a:r>
          <a:r>
            <a:rPr lang="zh-CN"/>
            <a:t>。</a:t>
          </a:r>
        </a:p>
      </dgm:t>
    </dgm:pt>
    <dgm:pt modelId="{EF19DB13-A097-4AE2-8CD0-AB3C4AE45F19}" type="parTrans" cxnId="{7CF89A84-EB43-46EB-8FC3-108CA7B13A7C}">
      <dgm:prSet/>
      <dgm:spPr/>
      <dgm:t>
        <a:bodyPr/>
        <a:lstStyle/>
        <a:p>
          <a:endParaRPr lang="zh-CN" altLang="en-US"/>
        </a:p>
      </dgm:t>
    </dgm:pt>
    <dgm:pt modelId="{C7B0E56E-5CE6-4456-8204-8F201F08E791}" type="sibTrans" cxnId="{7CF89A84-EB43-46EB-8FC3-108CA7B13A7C}">
      <dgm:prSet/>
      <dgm:spPr/>
      <dgm:t>
        <a:bodyPr/>
        <a:lstStyle/>
        <a:p>
          <a:endParaRPr lang="zh-CN" altLang="en-US"/>
        </a:p>
      </dgm:t>
    </dgm:pt>
    <dgm:pt modelId="{3CE5E50E-9F7F-4D64-A724-D43E404C5B12}">
      <dgm:prSet/>
      <dgm:spPr/>
      <dgm:t>
        <a:bodyPr/>
        <a:lstStyle/>
        <a:p>
          <a:r>
            <a:rPr lang="zh-CN" dirty="0"/>
            <a:t>减排：该工艺实现了“零排放”工艺，每年减少固废约</a:t>
          </a:r>
          <a:r>
            <a:rPr lang="en-US" dirty="0"/>
            <a:t>2</a:t>
          </a:r>
          <a:r>
            <a:rPr lang="zh-CN" dirty="0"/>
            <a:t>万吨；直接降低了产品的生产费用，提高了企业的竞争力。</a:t>
          </a:r>
        </a:p>
      </dgm:t>
    </dgm:pt>
    <dgm:pt modelId="{5519D55A-0ED6-4B93-8F79-ADD226DA19AC}" type="parTrans" cxnId="{D9BF8251-B765-454D-B90A-73F707F8EFC2}">
      <dgm:prSet/>
      <dgm:spPr/>
      <dgm:t>
        <a:bodyPr/>
        <a:lstStyle/>
        <a:p>
          <a:endParaRPr lang="zh-CN" altLang="en-US"/>
        </a:p>
      </dgm:t>
    </dgm:pt>
    <dgm:pt modelId="{C70CC3B8-5410-4BC6-981B-29B1BC1198E1}" type="sibTrans" cxnId="{D9BF8251-B765-454D-B90A-73F707F8EFC2}">
      <dgm:prSet/>
      <dgm:spPr/>
      <dgm:t>
        <a:bodyPr/>
        <a:lstStyle/>
        <a:p>
          <a:endParaRPr lang="zh-CN" altLang="en-US"/>
        </a:p>
      </dgm:t>
    </dgm:pt>
    <dgm:pt modelId="{596AFBE1-BD0F-4F75-B6CE-94C43CA82344}">
      <dgm:prSet/>
      <dgm:spPr/>
      <dgm:t>
        <a:bodyPr/>
        <a:lstStyle/>
        <a:p>
          <a:r>
            <a:rPr lang="zh-CN"/>
            <a:t>有价值成分回收：通过除钴技术，实现了有价值钴元素的回收，每年回收钴元素约</a:t>
          </a:r>
          <a:r>
            <a:rPr lang="en-US"/>
            <a:t>24</a:t>
          </a:r>
          <a:r>
            <a:rPr lang="zh-CN"/>
            <a:t>吨，避免了重金属钴元素流失。由于我国是钴元素匮乏国家，该技术也从一定程度缓解了我国对进口钴的依赖情况。</a:t>
          </a:r>
        </a:p>
      </dgm:t>
    </dgm:pt>
    <dgm:pt modelId="{8247721A-A1D2-4C94-8D51-203495C456E0}" type="parTrans" cxnId="{1C0A42FD-4716-4B88-A882-74E1A9916D0A}">
      <dgm:prSet/>
      <dgm:spPr/>
      <dgm:t>
        <a:bodyPr/>
        <a:lstStyle/>
        <a:p>
          <a:endParaRPr lang="zh-CN" altLang="en-US"/>
        </a:p>
      </dgm:t>
    </dgm:pt>
    <dgm:pt modelId="{126D0D70-FDEB-4062-98C6-550130F508A4}" type="sibTrans" cxnId="{1C0A42FD-4716-4B88-A882-74E1A9916D0A}">
      <dgm:prSet/>
      <dgm:spPr/>
      <dgm:t>
        <a:bodyPr/>
        <a:lstStyle/>
        <a:p>
          <a:endParaRPr lang="zh-CN" altLang="en-US"/>
        </a:p>
      </dgm:t>
    </dgm:pt>
    <dgm:pt modelId="{8A46E74B-7F33-4B46-84D5-BC3E4E5DA861}">
      <dgm:prSet/>
      <dgm:spPr/>
      <dgm:t>
        <a:bodyPr/>
        <a:lstStyle/>
        <a:p>
          <a:r>
            <a:rPr lang="zh-CN" dirty="0"/>
            <a:t>四钴废水的资源化处理系统的各工段均通过无线局域网与移动控制终端互联，从而相关操作员工或管理人员均可使用</a:t>
          </a:r>
          <a:r>
            <a:rPr lang="en-US" dirty="0"/>
            <a:t>APP</a:t>
          </a:r>
          <a:r>
            <a:rPr lang="zh-CN" dirty="0"/>
            <a:t>软件对全工艺段实施实时操作与监控。最重要的是，四钴废水的资源化处理方法成功地将废水中的钴离子、氨氮和氯离子分离，在产水达标排放的情况下，还以较高的效率回收了钴金属和氯化铵盐，</a:t>
          </a:r>
        </a:p>
      </dgm:t>
    </dgm:pt>
    <dgm:pt modelId="{E0AFF1DC-0F34-4574-8AC6-0F726264874C}" type="parTrans" cxnId="{D20D54E8-DECA-43FF-AD7A-BAF23B51E798}">
      <dgm:prSet/>
      <dgm:spPr/>
      <dgm:t>
        <a:bodyPr/>
        <a:lstStyle/>
        <a:p>
          <a:endParaRPr lang="zh-CN" altLang="en-US"/>
        </a:p>
      </dgm:t>
    </dgm:pt>
    <dgm:pt modelId="{293836EF-5AFD-4026-B040-EFFF76D69A4F}" type="sibTrans" cxnId="{D20D54E8-DECA-43FF-AD7A-BAF23B51E798}">
      <dgm:prSet/>
      <dgm:spPr/>
      <dgm:t>
        <a:bodyPr/>
        <a:lstStyle/>
        <a:p>
          <a:endParaRPr lang="zh-CN" altLang="en-US"/>
        </a:p>
      </dgm:t>
    </dgm:pt>
    <dgm:pt modelId="{1A0B4513-CCE5-473F-B0E8-3CD5444D7EB1}" type="pres">
      <dgm:prSet presAssocID="{8BDBBE71-6A77-4D32-B83E-EAB344B58623}" presName="vert0" presStyleCnt="0">
        <dgm:presLayoutVars>
          <dgm:dir/>
          <dgm:animOne val="branch"/>
          <dgm:animLvl val="lvl"/>
        </dgm:presLayoutVars>
      </dgm:prSet>
      <dgm:spPr/>
      <dgm:t>
        <a:bodyPr/>
        <a:lstStyle/>
        <a:p>
          <a:endParaRPr lang="zh-CN" altLang="en-US"/>
        </a:p>
      </dgm:t>
    </dgm:pt>
    <dgm:pt modelId="{E8B58356-B9F9-44C1-8291-2CA1E287287E}" type="pres">
      <dgm:prSet presAssocID="{C2B369E1-421B-4F20-8A88-F743A40863C7}" presName="thickLine" presStyleLbl="alignNode1" presStyleIdx="0" presStyleCnt="1"/>
      <dgm:spPr/>
    </dgm:pt>
    <dgm:pt modelId="{E50CD648-C632-4F7A-8E06-CEE4FA5FEEA1}" type="pres">
      <dgm:prSet presAssocID="{C2B369E1-421B-4F20-8A88-F743A40863C7}" presName="horz1" presStyleCnt="0"/>
      <dgm:spPr/>
    </dgm:pt>
    <dgm:pt modelId="{22C59F03-2A44-4E02-99E9-215022A50A83}" type="pres">
      <dgm:prSet presAssocID="{C2B369E1-421B-4F20-8A88-F743A40863C7}" presName="tx1" presStyleLbl="revTx" presStyleIdx="0" presStyleCnt="5"/>
      <dgm:spPr/>
      <dgm:t>
        <a:bodyPr/>
        <a:lstStyle/>
        <a:p>
          <a:endParaRPr lang="zh-CN" altLang="en-US"/>
        </a:p>
      </dgm:t>
    </dgm:pt>
    <dgm:pt modelId="{58BD3E1F-FAD2-43FB-ABB3-5658DC9B53BA}" type="pres">
      <dgm:prSet presAssocID="{C2B369E1-421B-4F20-8A88-F743A40863C7}" presName="vert1" presStyleCnt="0"/>
      <dgm:spPr/>
    </dgm:pt>
    <dgm:pt modelId="{0006C34E-A37E-4A72-B741-88C00F235E4F}" type="pres">
      <dgm:prSet presAssocID="{F751D7A2-219F-43E7-804F-E14F12E09356}" presName="vertSpace2a" presStyleCnt="0"/>
      <dgm:spPr/>
    </dgm:pt>
    <dgm:pt modelId="{C3BA6B54-4ED7-4553-976F-27E426D33AEF}" type="pres">
      <dgm:prSet presAssocID="{F751D7A2-219F-43E7-804F-E14F12E09356}" presName="horz2" presStyleCnt="0"/>
      <dgm:spPr/>
    </dgm:pt>
    <dgm:pt modelId="{51AABFBC-8D59-4238-887C-0980D333C00C}" type="pres">
      <dgm:prSet presAssocID="{F751D7A2-219F-43E7-804F-E14F12E09356}" presName="horzSpace2" presStyleCnt="0"/>
      <dgm:spPr/>
    </dgm:pt>
    <dgm:pt modelId="{D0743282-03CC-402E-84AB-D1FF4F749703}" type="pres">
      <dgm:prSet presAssocID="{F751D7A2-219F-43E7-804F-E14F12E09356}" presName="tx2" presStyleLbl="revTx" presStyleIdx="1" presStyleCnt="5"/>
      <dgm:spPr/>
      <dgm:t>
        <a:bodyPr/>
        <a:lstStyle/>
        <a:p>
          <a:endParaRPr lang="zh-CN" altLang="en-US"/>
        </a:p>
      </dgm:t>
    </dgm:pt>
    <dgm:pt modelId="{CC831E75-B217-4B32-89DF-8816DB72D156}" type="pres">
      <dgm:prSet presAssocID="{F751D7A2-219F-43E7-804F-E14F12E09356}" presName="vert2" presStyleCnt="0"/>
      <dgm:spPr/>
    </dgm:pt>
    <dgm:pt modelId="{AFF00376-CEBE-415F-A06F-5A1FBEDC1204}" type="pres">
      <dgm:prSet presAssocID="{F751D7A2-219F-43E7-804F-E14F12E09356}" presName="thinLine2b" presStyleLbl="callout" presStyleIdx="0" presStyleCnt="4"/>
      <dgm:spPr/>
    </dgm:pt>
    <dgm:pt modelId="{583A90A7-251E-4B63-87DA-199F3F54D48D}" type="pres">
      <dgm:prSet presAssocID="{F751D7A2-219F-43E7-804F-E14F12E09356}" presName="vertSpace2b" presStyleCnt="0"/>
      <dgm:spPr/>
    </dgm:pt>
    <dgm:pt modelId="{595237C1-EC31-44A6-8D12-DC7EE173B01D}" type="pres">
      <dgm:prSet presAssocID="{3CE5E50E-9F7F-4D64-A724-D43E404C5B12}" presName="horz2" presStyleCnt="0"/>
      <dgm:spPr/>
    </dgm:pt>
    <dgm:pt modelId="{0C4C5F76-5200-4E81-9268-65E1F75587A6}" type="pres">
      <dgm:prSet presAssocID="{3CE5E50E-9F7F-4D64-A724-D43E404C5B12}" presName="horzSpace2" presStyleCnt="0"/>
      <dgm:spPr/>
    </dgm:pt>
    <dgm:pt modelId="{080A07F3-A6F7-4895-9D8D-0F030D0A6A72}" type="pres">
      <dgm:prSet presAssocID="{3CE5E50E-9F7F-4D64-A724-D43E404C5B12}" presName="tx2" presStyleLbl="revTx" presStyleIdx="2" presStyleCnt="5"/>
      <dgm:spPr/>
      <dgm:t>
        <a:bodyPr/>
        <a:lstStyle/>
        <a:p>
          <a:endParaRPr lang="zh-CN" altLang="en-US"/>
        </a:p>
      </dgm:t>
    </dgm:pt>
    <dgm:pt modelId="{462D0A32-714E-4612-9072-CAEDA603D66C}" type="pres">
      <dgm:prSet presAssocID="{3CE5E50E-9F7F-4D64-A724-D43E404C5B12}" presName="vert2" presStyleCnt="0"/>
      <dgm:spPr/>
    </dgm:pt>
    <dgm:pt modelId="{62A35F16-64AF-472A-917D-FCEB35549E13}" type="pres">
      <dgm:prSet presAssocID="{3CE5E50E-9F7F-4D64-A724-D43E404C5B12}" presName="thinLine2b" presStyleLbl="callout" presStyleIdx="1" presStyleCnt="4"/>
      <dgm:spPr/>
    </dgm:pt>
    <dgm:pt modelId="{97B90F8E-CC4C-428F-95E6-2181C3C521BA}" type="pres">
      <dgm:prSet presAssocID="{3CE5E50E-9F7F-4D64-A724-D43E404C5B12}" presName="vertSpace2b" presStyleCnt="0"/>
      <dgm:spPr/>
    </dgm:pt>
    <dgm:pt modelId="{B15A7501-64DD-4D08-B5DE-795B5B42C95E}" type="pres">
      <dgm:prSet presAssocID="{596AFBE1-BD0F-4F75-B6CE-94C43CA82344}" presName="horz2" presStyleCnt="0"/>
      <dgm:spPr/>
    </dgm:pt>
    <dgm:pt modelId="{7803CB71-8F3C-43DF-8E64-60296CA59F00}" type="pres">
      <dgm:prSet presAssocID="{596AFBE1-BD0F-4F75-B6CE-94C43CA82344}" presName="horzSpace2" presStyleCnt="0"/>
      <dgm:spPr/>
    </dgm:pt>
    <dgm:pt modelId="{D8786F8B-7D1A-4346-94A1-E9344CB1A0F6}" type="pres">
      <dgm:prSet presAssocID="{596AFBE1-BD0F-4F75-B6CE-94C43CA82344}" presName="tx2" presStyleLbl="revTx" presStyleIdx="3" presStyleCnt="5"/>
      <dgm:spPr/>
      <dgm:t>
        <a:bodyPr/>
        <a:lstStyle/>
        <a:p>
          <a:endParaRPr lang="zh-CN" altLang="en-US"/>
        </a:p>
      </dgm:t>
    </dgm:pt>
    <dgm:pt modelId="{37802AE8-8F4C-4E2C-A8BF-544D906238FA}" type="pres">
      <dgm:prSet presAssocID="{596AFBE1-BD0F-4F75-B6CE-94C43CA82344}" presName="vert2" presStyleCnt="0"/>
      <dgm:spPr/>
    </dgm:pt>
    <dgm:pt modelId="{421B525D-A0F4-4EFC-A87F-BF9288C96AD6}" type="pres">
      <dgm:prSet presAssocID="{596AFBE1-BD0F-4F75-B6CE-94C43CA82344}" presName="thinLine2b" presStyleLbl="callout" presStyleIdx="2" presStyleCnt="4"/>
      <dgm:spPr/>
    </dgm:pt>
    <dgm:pt modelId="{697AD50E-AE42-410E-956D-67CCB376CB34}" type="pres">
      <dgm:prSet presAssocID="{596AFBE1-BD0F-4F75-B6CE-94C43CA82344}" presName="vertSpace2b" presStyleCnt="0"/>
      <dgm:spPr/>
    </dgm:pt>
    <dgm:pt modelId="{6BCB6763-EB83-4BDE-95C9-6C10D538FAC3}" type="pres">
      <dgm:prSet presAssocID="{8A46E74B-7F33-4B46-84D5-BC3E4E5DA861}" presName="horz2" presStyleCnt="0"/>
      <dgm:spPr/>
    </dgm:pt>
    <dgm:pt modelId="{7B817BA4-A2B8-43F0-8556-5C03E5A03D94}" type="pres">
      <dgm:prSet presAssocID="{8A46E74B-7F33-4B46-84D5-BC3E4E5DA861}" presName="horzSpace2" presStyleCnt="0"/>
      <dgm:spPr/>
    </dgm:pt>
    <dgm:pt modelId="{2EE2F741-1B06-4C5B-B238-581C81F9171F}" type="pres">
      <dgm:prSet presAssocID="{8A46E74B-7F33-4B46-84D5-BC3E4E5DA861}" presName="tx2" presStyleLbl="revTx" presStyleIdx="4" presStyleCnt="5"/>
      <dgm:spPr/>
      <dgm:t>
        <a:bodyPr/>
        <a:lstStyle/>
        <a:p>
          <a:endParaRPr lang="zh-CN" altLang="en-US"/>
        </a:p>
      </dgm:t>
    </dgm:pt>
    <dgm:pt modelId="{911AD599-5A0D-4A9D-A4A3-1C71CA2E6687}" type="pres">
      <dgm:prSet presAssocID="{8A46E74B-7F33-4B46-84D5-BC3E4E5DA861}" presName="vert2" presStyleCnt="0"/>
      <dgm:spPr/>
    </dgm:pt>
    <dgm:pt modelId="{55698470-FAF8-41A2-8CB0-DC5F913859F5}" type="pres">
      <dgm:prSet presAssocID="{8A46E74B-7F33-4B46-84D5-BC3E4E5DA861}" presName="thinLine2b" presStyleLbl="callout" presStyleIdx="3" presStyleCnt="4"/>
      <dgm:spPr/>
    </dgm:pt>
    <dgm:pt modelId="{F8BDF03C-DF44-4342-89BC-A4DB85EA57B1}" type="pres">
      <dgm:prSet presAssocID="{8A46E74B-7F33-4B46-84D5-BC3E4E5DA861}" presName="vertSpace2b" presStyleCnt="0"/>
      <dgm:spPr/>
    </dgm:pt>
  </dgm:ptLst>
  <dgm:cxnLst>
    <dgm:cxn modelId="{5A9281B7-F408-49B6-93B0-28341C6A4693}" srcId="{8BDBBE71-6A77-4D32-B83E-EAB344B58623}" destId="{C2B369E1-421B-4F20-8A88-F743A40863C7}" srcOrd="0" destOrd="0" parTransId="{A8FB3F05-2151-4468-B7B7-E959F19846D0}" sibTransId="{FD022AD0-D6AC-4389-A061-97621F5D812D}"/>
    <dgm:cxn modelId="{BEC74B6A-2050-4E8B-A231-5DB2920E0DB1}" type="presOf" srcId="{3CE5E50E-9F7F-4D64-A724-D43E404C5B12}" destId="{080A07F3-A6F7-4895-9D8D-0F030D0A6A72}" srcOrd="0" destOrd="0" presId="urn:microsoft.com/office/officeart/2008/layout/LinedList"/>
    <dgm:cxn modelId="{D9BF8251-B765-454D-B90A-73F707F8EFC2}" srcId="{C2B369E1-421B-4F20-8A88-F743A40863C7}" destId="{3CE5E50E-9F7F-4D64-A724-D43E404C5B12}" srcOrd="1" destOrd="0" parTransId="{5519D55A-0ED6-4B93-8F79-ADD226DA19AC}" sibTransId="{C70CC3B8-5410-4BC6-981B-29B1BC1198E1}"/>
    <dgm:cxn modelId="{E730CDBD-D520-4E82-8556-EAA9FF15C178}" type="presOf" srcId="{8A46E74B-7F33-4B46-84D5-BC3E4E5DA861}" destId="{2EE2F741-1B06-4C5B-B238-581C81F9171F}" srcOrd="0" destOrd="0" presId="urn:microsoft.com/office/officeart/2008/layout/LinedList"/>
    <dgm:cxn modelId="{6651E81A-1000-4EDF-B86A-92E5BD61446F}" type="presOf" srcId="{F751D7A2-219F-43E7-804F-E14F12E09356}" destId="{D0743282-03CC-402E-84AB-D1FF4F749703}" srcOrd="0" destOrd="0" presId="urn:microsoft.com/office/officeart/2008/layout/LinedList"/>
    <dgm:cxn modelId="{1C0A42FD-4716-4B88-A882-74E1A9916D0A}" srcId="{C2B369E1-421B-4F20-8A88-F743A40863C7}" destId="{596AFBE1-BD0F-4F75-B6CE-94C43CA82344}" srcOrd="2" destOrd="0" parTransId="{8247721A-A1D2-4C94-8D51-203495C456E0}" sibTransId="{126D0D70-FDEB-4062-98C6-550130F508A4}"/>
    <dgm:cxn modelId="{6D1FDA2E-B08A-4BA7-87E4-29A5A2FDCE7C}" type="presOf" srcId="{8BDBBE71-6A77-4D32-B83E-EAB344B58623}" destId="{1A0B4513-CCE5-473F-B0E8-3CD5444D7EB1}" srcOrd="0" destOrd="0" presId="urn:microsoft.com/office/officeart/2008/layout/LinedList"/>
    <dgm:cxn modelId="{D20D54E8-DECA-43FF-AD7A-BAF23B51E798}" srcId="{C2B369E1-421B-4F20-8A88-F743A40863C7}" destId="{8A46E74B-7F33-4B46-84D5-BC3E4E5DA861}" srcOrd="3" destOrd="0" parTransId="{E0AFF1DC-0F34-4574-8AC6-0F726264874C}" sibTransId="{293836EF-5AFD-4026-B040-EFFF76D69A4F}"/>
    <dgm:cxn modelId="{2B1EFBF5-BDC3-4BB2-88C3-BB830BE6A68E}" type="presOf" srcId="{C2B369E1-421B-4F20-8A88-F743A40863C7}" destId="{22C59F03-2A44-4E02-99E9-215022A50A83}" srcOrd="0" destOrd="0" presId="urn:microsoft.com/office/officeart/2008/layout/LinedList"/>
    <dgm:cxn modelId="{32FDC750-36B0-4F7C-AC73-1F71677E11D4}" type="presOf" srcId="{596AFBE1-BD0F-4F75-B6CE-94C43CA82344}" destId="{D8786F8B-7D1A-4346-94A1-E9344CB1A0F6}" srcOrd="0" destOrd="0" presId="urn:microsoft.com/office/officeart/2008/layout/LinedList"/>
    <dgm:cxn modelId="{7CF89A84-EB43-46EB-8FC3-108CA7B13A7C}" srcId="{C2B369E1-421B-4F20-8A88-F743A40863C7}" destId="{F751D7A2-219F-43E7-804F-E14F12E09356}" srcOrd="0" destOrd="0" parTransId="{EF19DB13-A097-4AE2-8CD0-AB3C4AE45F19}" sibTransId="{C7B0E56E-5CE6-4456-8204-8F201F08E791}"/>
    <dgm:cxn modelId="{936F1079-9ED4-485C-9808-FAF8A0590C11}" type="presParOf" srcId="{1A0B4513-CCE5-473F-B0E8-3CD5444D7EB1}" destId="{E8B58356-B9F9-44C1-8291-2CA1E287287E}" srcOrd="0" destOrd="0" presId="urn:microsoft.com/office/officeart/2008/layout/LinedList"/>
    <dgm:cxn modelId="{2420818B-7CE3-4B37-8FDE-57FB843CFE21}" type="presParOf" srcId="{1A0B4513-CCE5-473F-B0E8-3CD5444D7EB1}" destId="{E50CD648-C632-4F7A-8E06-CEE4FA5FEEA1}" srcOrd="1" destOrd="0" presId="urn:microsoft.com/office/officeart/2008/layout/LinedList"/>
    <dgm:cxn modelId="{087295AA-A5D8-496B-9E09-15235105A6B8}" type="presParOf" srcId="{E50CD648-C632-4F7A-8E06-CEE4FA5FEEA1}" destId="{22C59F03-2A44-4E02-99E9-215022A50A83}" srcOrd="0" destOrd="0" presId="urn:microsoft.com/office/officeart/2008/layout/LinedList"/>
    <dgm:cxn modelId="{79EF106A-FC7D-4420-AAA3-44FB2F436B31}" type="presParOf" srcId="{E50CD648-C632-4F7A-8E06-CEE4FA5FEEA1}" destId="{58BD3E1F-FAD2-43FB-ABB3-5658DC9B53BA}" srcOrd="1" destOrd="0" presId="urn:microsoft.com/office/officeart/2008/layout/LinedList"/>
    <dgm:cxn modelId="{F38C81B2-5E67-4B2A-9939-560973B9AB81}" type="presParOf" srcId="{58BD3E1F-FAD2-43FB-ABB3-5658DC9B53BA}" destId="{0006C34E-A37E-4A72-B741-88C00F235E4F}" srcOrd="0" destOrd="0" presId="urn:microsoft.com/office/officeart/2008/layout/LinedList"/>
    <dgm:cxn modelId="{CB4DC8DE-3371-4072-85AE-983FB898B459}" type="presParOf" srcId="{58BD3E1F-FAD2-43FB-ABB3-5658DC9B53BA}" destId="{C3BA6B54-4ED7-4553-976F-27E426D33AEF}" srcOrd="1" destOrd="0" presId="urn:microsoft.com/office/officeart/2008/layout/LinedList"/>
    <dgm:cxn modelId="{F8473ADE-0C6D-4A28-87CB-F91E58D451A8}" type="presParOf" srcId="{C3BA6B54-4ED7-4553-976F-27E426D33AEF}" destId="{51AABFBC-8D59-4238-887C-0980D333C00C}" srcOrd="0" destOrd="0" presId="urn:microsoft.com/office/officeart/2008/layout/LinedList"/>
    <dgm:cxn modelId="{DDDCE0B1-913B-4849-B99E-7C35C1D003CD}" type="presParOf" srcId="{C3BA6B54-4ED7-4553-976F-27E426D33AEF}" destId="{D0743282-03CC-402E-84AB-D1FF4F749703}" srcOrd="1" destOrd="0" presId="urn:microsoft.com/office/officeart/2008/layout/LinedList"/>
    <dgm:cxn modelId="{FCBF55EE-968B-4AFE-BF2F-2BA107384B00}" type="presParOf" srcId="{C3BA6B54-4ED7-4553-976F-27E426D33AEF}" destId="{CC831E75-B217-4B32-89DF-8816DB72D156}" srcOrd="2" destOrd="0" presId="urn:microsoft.com/office/officeart/2008/layout/LinedList"/>
    <dgm:cxn modelId="{53A471D8-CEC2-4B47-AEF1-9B5752B7687E}" type="presParOf" srcId="{58BD3E1F-FAD2-43FB-ABB3-5658DC9B53BA}" destId="{AFF00376-CEBE-415F-A06F-5A1FBEDC1204}" srcOrd="2" destOrd="0" presId="urn:microsoft.com/office/officeart/2008/layout/LinedList"/>
    <dgm:cxn modelId="{C17AB492-0C6D-467B-8B1A-C206FAE03391}" type="presParOf" srcId="{58BD3E1F-FAD2-43FB-ABB3-5658DC9B53BA}" destId="{583A90A7-251E-4B63-87DA-199F3F54D48D}" srcOrd="3" destOrd="0" presId="urn:microsoft.com/office/officeart/2008/layout/LinedList"/>
    <dgm:cxn modelId="{754DA800-9B84-4961-9751-1C3C930D35E6}" type="presParOf" srcId="{58BD3E1F-FAD2-43FB-ABB3-5658DC9B53BA}" destId="{595237C1-EC31-44A6-8D12-DC7EE173B01D}" srcOrd="4" destOrd="0" presId="urn:microsoft.com/office/officeart/2008/layout/LinedList"/>
    <dgm:cxn modelId="{63289043-B063-4E38-B215-B7D79DED0BB2}" type="presParOf" srcId="{595237C1-EC31-44A6-8D12-DC7EE173B01D}" destId="{0C4C5F76-5200-4E81-9268-65E1F75587A6}" srcOrd="0" destOrd="0" presId="urn:microsoft.com/office/officeart/2008/layout/LinedList"/>
    <dgm:cxn modelId="{04376996-001D-4CFF-9E5D-E46DD4166DE5}" type="presParOf" srcId="{595237C1-EC31-44A6-8D12-DC7EE173B01D}" destId="{080A07F3-A6F7-4895-9D8D-0F030D0A6A72}" srcOrd="1" destOrd="0" presId="urn:microsoft.com/office/officeart/2008/layout/LinedList"/>
    <dgm:cxn modelId="{0CBDC6F7-8D0F-46BE-BCB8-B662EA8B5B1A}" type="presParOf" srcId="{595237C1-EC31-44A6-8D12-DC7EE173B01D}" destId="{462D0A32-714E-4612-9072-CAEDA603D66C}" srcOrd="2" destOrd="0" presId="urn:microsoft.com/office/officeart/2008/layout/LinedList"/>
    <dgm:cxn modelId="{4A394F0B-041F-4290-9DE1-E16E3B87B371}" type="presParOf" srcId="{58BD3E1F-FAD2-43FB-ABB3-5658DC9B53BA}" destId="{62A35F16-64AF-472A-917D-FCEB35549E13}" srcOrd="5" destOrd="0" presId="urn:microsoft.com/office/officeart/2008/layout/LinedList"/>
    <dgm:cxn modelId="{C0016E08-7D40-479B-8EBF-A840D9D68592}" type="presParOf" srcId="{58BD3E1F-FAD2-43FB-ABB3-5658DC9B53BA}" destId="{97B90F8E-CC4C-428F-95E6-2181C3C521BA}" srcOrd="6" destOrd="0" presId="urn:microsoft.com/office/officeart/2008/layout/LinedList"/>
    <dgm:cxn modelId="{92DA7D77-7C89-4064-8390-BE71052AED2D}" type="presParOf" srcId="{58BD3E1F-FAD2-43FB-ABB3-5658DC9B53BA}" destId="{B15A7501-64DD-4D08-B5DE-795B5B42C95E}" srcOrd="7" destOrd="0" presId="urn:microsoft.com/office/officeart/2008/layout/LinedList"/>
    <dgm:cxn modelId="{E4BA11A2-A9B2-4FBC-B028-93FD6F92B67A}" type="presParOf" srcId="{B15A7501-64DD-4D08-B5DE-795B5B42C95E}" destId="{7803CB71-8F3C-43DF-8E64-60296CA59F00}" srcOrd="0" destOrd="0" presId="urn:microsoft.com/office/officeart/2008/layout/LinedList"/>
    <dgm:cxn modelId="{EB383E51-D48E-4F19-BF0E-48988E328A19}" type="presParOf" srcId="{B15A7501-64DD-4D08-B5DE-795B5B42C95E}" destId="{D8786F8B-7D1A-4346-94A1-E9344CB1A0F6}" srcOrd="1" destOrd="0" presId="urn:microsoft.com/office/officeart/2008/layout/LinedList"/>
    <dgm:cxn modelId="{6156FC5C-44F8-4AD5-B3BD-D76CACE36256}" type="presParOf" srcId="{B15A7501-64DD-4D08-B5DE-795B5B42C95E}" destId="{37802AE8-8F4C-4E2C-A8BF-544D906238FA}" srcOrd="2" destOrd="0" presId="urn:microsoft.com/office/officeart/2008/layout/LinedList"/>
    <dgm:cxn modelId="{E779A303-2395-4D21-8149-C9425081E9CF}" type="presParOf" srcId="{58BD3E1F-FAD2-43FB-ABB3-5658DC9B53BA}" destId="{421B525D-A0F4-4EFC-A87F-BF9288C96AD6}" srcOrd="8" destOrd="0" presId="urn:microsoft.com/office/officeart/2008/layout/LinedList"/>
    <dgm:cxn modelId="{B3342EE8-7A53-4193-8642-21AF128C9FAA}" type="presParOf" srcId="{58BD3E1F-FAD2-43FB-ABB3-5658DC9B53BA}" destId="{697AD50E-AE42-410E-956D-67CCB376CB34}" srcOrd="9" destOrd="0" presId="urn:microsoft.com/office/officeart/2008/layout/LinedList"/>
    <dgm:cxn modelId="{B0D88EB4-6446-438D-A4F1-ED2FB9A976A7}" type="presParOf" srcId="{58BD3E1F-FAD2-43FB-ABB3-5658DC9B53BA}" destId="{6BCB6763-EB83-4BDE-95C9-6C10D538FAC3}" srcOrd="10" destOrd="0" presId="urn:microsoft.com/office/officeart/2008/layout/LinedList"/>
    <dgm:cxn modelId="{4BFFE7B5-F544-459D-BE1E-51C9ABD216AE}" type="presParOf" srcId="{6BCB6763-EB83-4BDE-95C9-6C10D538FAC3}" destId="{7B817BA4-A2B8-43F0-8556-5C03E5A03D94}" srcOrd="0" destOrd="0" presId="urn:microsoft.com/office/officeart/2008/layout/LinedList"/>
    <dgm:cxn modelId="{751D8D25-036F-437F-B775-9A2C3578BCCA}" type="presParOf" srcId="{6BCB6763-EB83-4BDE-95C9-6C10D538FAC3}" destId="{2EE2F741-1B06-4C5B-B238-581C81F9171F}" srcOrd="1" destOrd="0" presId="urn:microsoft.com/office/officeart/2008/layout/LinedList"/>
    <dgm:cxn modelId="{4330EADD-7406-4D1B-A9AE-56CDFAA46774}" type="presParOf" srcId="{6BCB6763-EB83-4BDE-95C9-6C10D538FAC3}" destId="{911AD599-5A0D-4A9D-A4A3-1C71CA2E6687}" srcOrd="2" destOrd="0" presId="urn:microsoft.com/office/officeart/2008/layout/LinedList"/>
    <dgm:cxn modelId="{CB207B5D-4A49-4125-ADF2-5B75D2BADA2D}" type="presParOf" srcId="{58BD3E1F-FAD2-43FB-ABB3-5658DC9B53BA}" destId="{55698470-FAF8-41A2-8CB0-DC5F913859F5}" srcOrd="11" destOrd="0" presId="urn:microsoft.com/office/officeart/2008/layout/LinedList"/>
    <dgm:cxn modelId="{3087D9EF-FC71-43A0-A8C2-BF8080FD4B37}" type="presParOf" srcId="{58BD3E1F-FAD2-43FB-ABB3-5658DC9B53BA}" destId="{F8BDF03C-DF44-4342-89BC-A4DB85EA57B1}"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58356-B9F9-44C1-8291-2CA1E287287E}">
      <dsp:nvSpPr>
        <dsp:cNvPr id="0" name=""/>
        <dsp:cNvSpPr/>
      </dsp:nvSpPr>
      <dsp:spPr>
        <a:xfrm>
          <a:off x="0" y="0"/>
          <a:ext cx="1101399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C59F03-2A44-4E02-99E9-215022A50A83}">
      <dsp:nvSpPr>
        <dsp:cNvPr id="0" name=""/>
        <dsp:cNvSpPr/>
      </dsp:nvSpPr>
      <dsp:spPr>
        <a:xfrm>
          <a:off x="0" y="0"/>
          <a:ext cx="2202798" cy="366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l" defTabSz="2889250">
            <a:lnSpc>
              <a:spcPct val="90000"/>
            </a:lnSpc>
            <a:spcBef>
              <a:spcPct val="0"/>
            </a:spcBef>
            <a:spcAft>
              <a:spcPct val="35000"/>
            </a:spcAft>
          </a:pPr>
          <a:r>
            <a:rPr lang="zh-CN" sz="6500" kern="1200" dirty="0"/>
            <a:t>产品卖点：</a:t>
          </a:r>
        </a:p>
      </dsp:txBody>
      <dsp:txXfrm>
        <a:off x="0" y="0"/>
        <a:ext cx="2202798" cy="3665838"/>
      </dsp:txXfrm>
    </dsp:sp>
    <dsp:sp modelId="{D0743282-03CC-402E-84AB-D1FF4F749703}">
      <dsp:nvSpPr>
        <dsp:cNvPr id="0" name=""/>
        <dsp:cNvSpPr/>
      </dsp:nvSpPr>
      <dsp:spPr>
        <a:xfrm>
          <a:off x="2368007" y="43093"/>
          <a:ext cx="8645982" cy="861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sz="1400" kern="1200"/>
            <a:t>节能：目前传统工艺每方处理成本约</a:t>
          </a:r>
          <a:r>
            <a:rPr lang="en-US" sz="1400" kern="1200"/>
            <a:t>85</a:t>
          </a:r>
          <a:r>
            <a:rPr lang="zh-CN" sz="1400" kern="1200"/>
            <a:t>元，而我司运行成本比传统处理成本减少</a:t>
          </a:r>
          <a:r>
            <a:rPr lang="en-US" sz="1400" kern="1200"/>
            <a:t>24%</a:t>
          </a:r>
          <a:r>
            <a:rPr lang="zh-CN" sz="1400" kern="1200"/>
            <a:t>。</a:t>
          </a:r>
        </a:p>
      </dsp:txBody>
      <dsp:txXfrm>
        <a:off x="2368007" y="43093"/>
        <a:ext cx="8645982" cy="861865"/>
      </dsp:txXfrm>
    </dsp:sp>
    <dsp:sp modelId="{AFF00376-CEBE-415F-A06F-5A1FBEDC1204}">
      <dsp:nvSpPr>
        <dsp:cNvPr id="0" name=""/>
        <dsp:cNvSpPr/>
      </dsp:nvSpPr>
      <dsp:spPr>
        <a:xfrm>
          <a:off x="2202798" y="904959"/>
          <a:ext cx="881119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0A07F3-A6F7-4895-9D8D-0F030D0A6A72}">
      <dsp:nvSpPr>
        <dsp:cNvPr id="0" name=""/>
        <dsp:cNvSpPr/>
      </dsp:nvSpPr>
      <dsp:spPr>
        <a:xfrm>
          <a:off x="2368007" y="948052"/>
          <a:ext cx="8645982" cy="861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sz="1400" kern="1200" dirty="0"/>
            <a:t>减排：该工艺实现了“零排放”工艺，每年减少固废约</a:t>
          </a:r>
          <a:r>
            <a:rPr lang="en-US" sz="1400" kern="1200" dirty="0"/>
            <a:t>2</a:t>
          </a:r>
          <a:r>
            <a:rPr lang="zh-CN" sz="1400" kern="1200" dirty="0"/>
            <a:t>万吨；直接降低了产品的生产费用，提高了企业的竞争力。</a:t>
          </a:r>
        </a:p>
      </dsp:txBody>
      <dsp:txXfrm>
        <a:off x="2368007" y="948052"/>
        <a:ext cx="8645982" cy="861865"/>
      </dsp:txXfrm>
    </dsp:sp>
    <dsp:sp modelId="{62A35F16-64AF-472A-917D-FCEB35549E13}">
      <dsp:nvSpPr>
        <dsp:cNvPr id="0" name=""/>
        <dsp:cNvSpPr/>
      </dsp:nvSpPr>
      <dsp:spPr>
        <a:xfrm>
          <a:off x="2202798" y="1809918"/>
          <a:ext cx="881119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786F8B-7D1A-4346-94A1-E9344CB1A0F6}">
      <dsp:nvSpPr>
        <dsp:cNvPr id="0" name=""/>
        <dsp:cNvSpPr/>
      </dsp:nvSpPr>
      <dsp:spPr>
        <a:xfrm>
          <a:off x="2368007" y="1853011"/>
          <a:ext cx="8645982" cy="861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sz="1400" kern="1200"/>
            <a:t>有价值成分回收：通过除钴技术，实现了有价值钴元素的回收，每年回收钴元素约</a:t>
          </a:r>
          <a:r>
            <a:rPr lang="en-US" sz="1400" kern="1200"/>
            <a:t>24</a:t>
          </a:r>
          <a:r>
            <a:rPr lang="zh-CN" sz="1400" kern="1200"/>
            <a:t>吨，避免了重金属钴元素流失。由于我国是钴元素匮乏国家，该技术也从一定程度缓解了我国对进口钴的依赖情况。</a:t>
          </a:r>
        </a:p>
      </dsp:txBody>
      <dsp:txXfrm>
        <a:off x="2368007" y="1853011"/>
        <a:ext cx="8645982" cy="861865"/>
      </dsp:txXfrm>
    </dsp:sp>
    <dsp:sp modelId="{421B525D-A0F4-4EFC-A87F-BF9288C96AD6}">
      <dsp:nvSpPr>
        <dsp:cNvPr id="0" name=""/>
        <dsp:cNvSpPr/>
      </dsp:nvSpPr>
      <dsp:spPr>
        <a:xfrm>
          <a:off x="2202798" y="2714877"/>
          <a:ext cx="881119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E2F741-1B06-4C5B-B238-581C81F9171F}">
      <dsp:nvSpPr>
        <dsp:cNvPr id="0" name=""/>
        <dsp:cNvSpPr/>
      </dsp:nvSpPr>
      <dsp:spPr>
        <a:xfrm>
          <a:off x="2368007" y="2757970"/>
          <a:ext cx="8645982" cy="861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sz="1400" kern="1200" dirty="0"/>
            <a:t>四钴废水的资源化处理系统的各工段均通过无线局域网与移动控制终端互联，从而相关操作员工或管理人员均可使用</a:t>
          </a:r>
          <a:r>
            <a:rPr lang="en-US" sz="1400" kern="1200" dirty="0"/>
            <a:t>APP</a:t>
          </a:r>
          <a:r>
            <a:rPr lang="zh-CN" sz="1400" kern="1200" dirty="0"/>
            <a:t>软件对全工艺段实施实时操作与监控。最重要的是，四钴废水的资源化处理方法成功地将废水中的钴离子、氨氮和氯离子分离，在产水达标排放的情况下，还以较高的效率回收了钴金属和氯化铵盐，</a:t>
          </a:r>
        </a:p>
      </dsp:txBody>
      <dsp:txXfrm>
        <a:off x="2368007" y="2757970"/>
        <a:ext cx="8645982" cy="861865"/>
      </dsp:txXfrm>
    </dsp:sp>
    <dsp:sp modelId="{55698470-FAF8-41A2-8CB0-DC5F913859F5}">
      <dsp:nvSpPr>
        <dsp:cNvPr id="0" name=""/>
        <dsp:cNvSpPr/>
      </dsp:nvSpPr>
      <dsp:spPr>
        <a:xfrm>
          <a:off x="2202798" y="3619836"/>
          <a:ext cx="881119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9852842-CF18-457D-A7EA-5D179F21963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0C87382E-E44A-43E6-A2D6-A561CE91C6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775F2D89-F29E-42A9-98E1-B5589FCBBCF2}"/>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5" name="页脚占位符 4">
            <a:extLst>
              <a:ext uri="{FF2B5EF4-FFF2-40B4-BE49-F238E27FC236}">
                <a16:creationId xmlns:a16="http://schemas.microsoft.com/office/drawing/2014/main" xmlns="" id="{93C48D2B-001A-44B6-AA46-4E7327D6E00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557CB04-7B3E-4AA4-A9D8-C5BEFE83504F}"/>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1259688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4BC0E19-2CBC-4B95-9EA8-A53EB398EB3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1B46B45-821E-4BAB-A9EF-F26239B46AE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BE108D29-1B28-4316-B955-D281B2046048}"/>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5" name="页脚占位符 4">
            <a:extLst>
              <a:ext uri="{FF2B5EF4-FFF2-40B4-BE49-F238E27FC236}">
                <a16:creationId xmlns:a16="http://schemas.microsoft.com/office/drawing/2014/main" xmlns="" id="{5D2616B8-AB8B-4A59-A69C-519B50D47B5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C5F2F61-9719-452A-8F58-2BE1B81EE0F2}"/>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301493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904C554-41F7-41AD-A278-63A6DF663E3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161033BE-7FCC-4CA9-80FB-122999B34F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CE29D73A-5538-4AE8-B0DA-73EFBAD7F357}"/>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5" name="页脚占位符 4">
            <a:extLst>
              <a:ext uri="{FF2B5EF4-FFF2-40B4-BE49-F238E27FC236}">
                <a16:creationId xmlns:a16="http://schemas.microsoft.com/office/drawing/2014/main" xmlns="" id="{DED8CBA1-8C8F-4E65-BDCA-6375AD88B03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4FD1ECA-4681-4EB5-A82A-BE4C4C252636}"/>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1902986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410D3DF-3EA9-4E03-B3D3-8DE4A953228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E924D62-760E-4EF7-BFF1-8475D8666A7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017ADECF-900D-48BE-85B7-10D7CB732584}"/>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F4B7B186-E537-4566-B908-1FCD8FEF1FB7}"/>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6" name="页脚占位符 5">
            <a:extLst>
              <a:ext uri="{FF2B5EF4-FFF2-40B4-BE49-F238E27FC236}">
                <a16:creationId xmlns:a16="http://schemas.microsoft.com/office/drawing/2014/main" xmlns="" id="{6F9F6A9D-9606-4A92-B538-07D6E35B623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C23B8268-9B7A-47ED-8C18-E8024C4CAC31}"/>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2074363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403CE7B-B8AC-4AC6-9CDB-FF6CEDB2A55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18BF9D60-16F6-44D2-A6D3-CB88EC42DF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1F1A0E5F-760A-49D5-8DD8-D04B30A4CF3E}"/>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4F4BAC55-5C3C-4872-9955-CE2666E63E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CDB53103-6F21-458D-9B66-459BAD59EDE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4F057748-1910-4629-AC2F-D674FD4B4F62}"/>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8" name="页脚占位符 7">
            <a:extLst>
              <a:ext uri="{FF2B5EF4-FFF2-40B4-BE49-F238E27FC236}">
                <a16:creationId xmlns:a16="http://schemas.microsoft.com/office/drawing/2014/main" xmlns="" id="{1958B9C9-2EAB-4613-B741-577C91864A1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BD2F5D03-F820-418F-A71F-339591F23C07}"/>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3158977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F852F8D-BBBC-4905-B193-FB85F2F0598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10C22E55-B429-49B2-8EB5-A5114DCB9373}"/>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4" name="页脚占位符 3">
            <a:extLst>
              <a:ext uri="{FF2B5EF4-FFF2-40B4-BE49-F238E27FC236}">
                <a16:creationId xmlns:a16="http://schemas.microsoft.com/office/drawing/2014/main" xmlns="" id="{C333D11E-C102-4BFE-A532-CCDB888AFE9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3871A152-083A-4C61-83F2-C5990C347FCE}"/>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919138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55AD213-7495-4969-95A6-7CB72E9AE785}"/>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3" name="页脚占位符 2">
            <a:extLst>
              <a:ext uri="{FF2B5EF4-FFF2-40B4-BE49-F238E27FC236}">
                <a16:creationId xmlns:a16="http://schemas.microsoft.com/office/drawing/2014/main" xmlns="" id="{18911CEE-EE19-4086-A427-8D76A77B36F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C246CB25-F0CB-4049-9FFE-7A5AD7179236}"/>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144471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B94D63C-A97A-4163-8521-8B98FC072D6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7F81074A-3B19-429D-B64E-0B59BB30DF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B73ECE4F-C252-4F90-A123-FDBBB9FB30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D2835CD2-7B87-48E7-857D-61CBDC6E2947}"/>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6" name="页脚占位符 5">
            <a:extLst>
              <a:ext uri="{FF2B5EF4-FFF2-40B4-BE49-F238E27FC236}">
                <a16:creationId xmlns:a16="http://schemas.microsoft.com/office/drawing/2014/main" xmlns="" id="{1592DC89-E866-4229-8E31-CF670F9790D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C698221B-FDF5-4227-B7EA-3205609AA4CF}"/>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2885355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1BDFA14-2DF0-4044-A09B-72BA885AA5C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1570A4D1-1DA5-48D9-802E-48A069E9E3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C89DA382-CC39-4BEE-B8D4-C8F8639BDE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84E9F1ED-ECF8-440E-9099-3111495E6B03}"/>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6" name="页脚占位符 5">
            <a:extLst>
              <a:ext uri="{FF2B5EF4-FFF2-40B4-BE49-F238E27FC236}">
                <a16:creationId xmlns:a16="http://schemas.microsoft.com/office/drawing/2014/main" xmlns="" id="{C94C77CE-8B3C-481F-B0D8-5380B2D5B96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0BDC9C1-118B-4DED-9455-060460B5975B}"/>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3442930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A9118BD-D040-4897-8859-07B65A703F4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45E07619-5310-4C1E-9D37-7240FD4FB20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10D9C5F6-31E3-4F82-B691-FE265287BE0F}"/>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5" name="页脚占位符 4">
            <a:extLst>
              <a:ext uri="{FF2B5EF4-FFF2-40B4-BE49-F238E27FC236}">
                <a16:creationId xmlns:a16="http://schemas.microsoft.com/office/drawing/2014/main" xmlns="" id="{24A711DB-8494-4CFB-BB36-70739E0176B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A1B5E2A-2B97-4C0D-9CED-58E68DA6A977}"/>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4062318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C52D1216-F3BA-4AC2-8AE2-42465C6390D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C56E6EA-E1CD-4B95-A665-207D3AFCF5F0}"/>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3595AE2C-A484-48D6-B800-FC2886301A3B}"/>
              </a:ext>
            </a:extLst>
          </p:cNvPr>
          <p:cNvSpPr>
            <a:spLocks noGrp="1"/>
          </p:cNvSpPr>
          <p:nvPr>
            <p:ph type="dt" sz="half" idx="10"/>
          </p:nvPr>
        </p:nvSpPr>
        <p:spPr/>
        <p:txBody>
          <a:bodyPr/>
          <a:lstStyle/>
          <a:p>
            <a:fld id="{A07670BA-D37C-4234-9D9F-77027009053E}" type="datetimeFigureOut">
              <a:rPr lang="zh-CN" altLang="en-US" smtClean="0"/>
              <a:t>2021-4-12</a:t>
            </a:fld>
            <a:endParaRPr lang="zh-CN" altLang="en-US"/>
          </a:p>
        </p:txBody>
      </p:sp>
      <p:sp>
        <p:nvSpPr>
          <p:cNvPr id="5" name="页脚占位符 4">
            <a:extLst>
              <a:ext uri="{FF2B5EF4-FFF2-40B4-BE49-F238E27FC236}">
                <a16:creationId xmlns:a16="http://schemas.microsoft.com/office/drawing/2014/main" xmlns="" id="{32552461-28C9-435D-BDA8-DB73FA07D00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278C91F-964D-4E18-A7E0-BC02E6653BE0}"/>
              </a:ext>
            </a:extLst>
          </p:cNvPr>
          <p:cNvSpPr>
            <a:spLocks noGrp="1"/>
          </p:cNvSpPr>
          <p:nvPr>
            <p:ph type="sldNum" sz="quarter" idx="12"/>
          </p:nvPr>
        </p:nvSpPr>
        <p:spPr/>
        <p:txBody>
          <a:body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3277490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68E15BE-55C2-4346-8E4A-07F12BFAFD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1CD4915C-5320-480D-9470-39DEEB903C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9B5C3424-92EE-4514-8316-2A6BDC1835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670BA-D37C-4234-9D9F-77027009053E}" type="datetimeFigureOut">
              <a:rPr lang="zh-CN" altLang="en-US" smtClean="0"/>
              <a:t>2021-4-12</a:t>
            </a:fld>
            <a:endParaRPr lang="zh-CN" altLang="en-US"/>
          </a:p>
        </p:txBody>
      </p:sp>
      <p:sp>
        <p:nvSpPr>
          <p:cNvPr id="5" name="页脚占位符 4">
            <a:extLst>
              <a:ext uri="{FF2B5EF4-FFF2-40B4-BE49-F238E27FC236}">
                <a16:creationId xmlns:a16="http://schemas.microsoft.com/office/drawing/2014/main" xmlns="" id="{BC81594F-AA6F-4060-8837-070E26A2D4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E7179697-003D-4BAF-94E2-45D7944C4D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5EBB2D-7A31-40C1-B51D-822BBF5CA9B5}" type="slidenum">
              <a:rPr lang="zh-CN" altLang="en-US" smtClean="0"/>
              <a:t>‹#›</a:t>
            </a:fld>
            <a:endParaRPr lang="zh-CN" altLang="en-US"/>
          </a:p>
        </p:txBody>
      </p:sp>
    </p:spTree>
    <p:extLst>
      <p:ext uri="{BB962C8B-B14F-4D97-AF65-F5344CB8AC3E}">
        <p14:creationId xmlns:p14="http://schemas.microsoft.com/office/powerpoint/2010/main" val="1983923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5D171470-FB31-4BB4-B19E-5C08B4476446}"/>
              </a:ext>
            </a:extLst>
          </p:cNvPr>
          <p:cNvSpPr txBox="1"/>
          <p:nvPr/>
        </p:nvSpPr>
        <p:spPr>
          <a:xfrm>
            <a:off x="422516" y="346841"/>
            <a:ext cx="6027711" cy="369332"/>
          </a:xfrm>
          <a:prstGeom prst="rect">
            <a:avLst/>
          </a:prstGeom>
          <a:noFill/>
        </p:spPr>
        <p:txBody>
          <a:bodyPr wrap="square" rtlCol="0">
            <a:spAutoFit/>
          </a:bodyPr>
          <a:lstStyle/>
          <a:p>
            <a:r>
              <a:rPr lang="zh-CN" altLang="en-US"/>
              <a:t>水处理产品</a:t>
            </a:r>
            <a:r>
              <a:rPr lang="en-US" altLang="zh-CN"/>
              <a:t>——</a:t>
            </a:r>
            <a:r>
              <a:rPr lang="zh-CN" altLang="en-US"/>
              <a:t>四钴废水处理工艺产品</a:t>
            </a:r>
            <a:endParaRPr lang="zh-CN" altLang="en-US" dirty="0"/>
          </a:p>
        </p:txBody>
      </p:sp>
      <p:pic>
        <p:nvPicPr>
          <p:cNvPr id="6" name="图片 5">
            <a:extLst>
              <a:ext uri="{FF2B5EF4-FFF2-40B4-BE49-F238E27FC236}">
                <a16:creationId xmlns:a16="http://schemas.microsoft.com/office/drawing/2014/main" xmlns="" id="{46B8D2CD-F430-4ED0-8EBC-B9EFDAA1F167}"/>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01235" y="716173"/>
            <a:ext cx="4375924" cy="6001267"/>
          </a:xfrm>
          <a:prstGeom prst="rect">
            <a:avLst/>
          </a:prstGeom>
        </p:spPr>
      </p:pic>
      <p:pic>
        <p:nvPicPr>
          <p:cNvPr id="3" name="图片 2">
            <a:extLst>
              <a:ext uri="{FF2B5EF4-FFF2-40B4-BE49-F238E27FC236}">
                <a16:creationId xmlns:a16="http://schemas.microsoft.com/office/drawing/2014/main" xmlns="" id="{65B69C4E-29A6-4ECD-85C8-B76307430FEB}"/>
              </a:ext>
            </a:extLst>
          </p:cNvPr>
          <p:cNvPicPr>
            <a:picLocks noChangeAspect="1"/>
          </p:cNvPicPr>
          <p:nvPr/>
        </p:nvPicPr>
        <p:blipFill>
          <a:blip r:embed="rId3"/>
          <a:stretch>
            <a:fillRect/>
          </a:stretch>
        </p:blipFill>
        <p:spPr>
          <a:xfrm>
            <a:off x="5654040" y="716173"/>
            <a:ext cx="6051360" cy="3429000"/>
          </a:xfrm>
          <a:prstGeom prst="rect">
            <a:avLst/>
          </a:prstGeom>
        </p:spPr>
      </p:pic>
    </p:spTree>
    <p:extLst>
      <p:ext uri="{BB962C8B-B14F-4D97-AF65-F5344CB8AC3E}">
        <p14:creationId xmlns:p14="http://schemas.microsoft.com/office/powerpoint/2010/main" val="1565681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5D171470-FB31-4BB4-B19E-5C08B4476446}"/>
              </a:ext>
            </a:extLst>
          </p:cNvPr>
          <p:cNvSpPr txBox="1"/>
          <p:nvPr/>
        </p:nvSpPr>
        <p:spPr>
          <a:xfrm>
            <a:off x="422516" y="346841"/>
            <a:ext cx="3266615" cy="369332"/>
          </a:xfrm>
          <a:prstGeom prst="rect">
            <a:avLst/>
          </a:prstGeom>
          <a:noFill/>
        </p:spPr>
        <p:txBody>
          <a:bodyPr wrap="square" rtlCol="0">
            <a:spAutoFit/>
          </a:bodyPr>
          <a:lstStyle/>
          <a:p>
            <a:r>
              <a:rPr lang="zh-CN" altLang="en-US" dirty="0"/>
              <a:t>核心配置</a:t>
            </a:r>
          </a:p>
        </p:txBody>
      </p:sp>
      <p:pic>
        <p:nvPicPr>
          <p:cNvPr id="3" name="图片 2">
            <a:extLst>
              <a:ext uri="{FF2B5EF4-FFF2-40B4-BE49-F238E27FC236}">
                <a16:creationId xmlns:a16="http://schemas.microsoft.com/office/drawing/2014/main" xmlns="" id="{7DF95D1E-1B17-4A1A-AAFF-45BFFD00F14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90172" y="1070919"/>
            <a:ext cx="7459787" cy="5593492"/>
          </a:xfrm>
          <a:prstGeom prst="rect">
            <a:avLst/>
          </a:prstGeom>
        </p:spPr>
      </p:pic>
      <p:sp>
        <p:nvSpPr>
          <p:cNvPr id="5" name="矩形: 圆角 4">
            <a:extLst>
              <a:ext uri="{FF2B5EF4-FFF2-40B4-BE49-F238E27FC236}">
                <a16:creationId xmlns:a16="http://schemas.microsoft.com/office/drawing/2014/main" xmlns="" id="{86725EDF-BD16-4F50-BBF5-5C5F9945DAB2}"/>
              </a:ext>
            </a:extLst>
          </p:cNvPr>
          <p:cNvSpPr/>
          <p:nvPr/>
        </p:nvSpPr>
        <p:spPr>
          <a:xfrm>
            <a:off x="8344930" y="531507"/>
            <a:ext cx="3608173" cy="1008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高压反渗透设备</a:t>
            </a:r>
          </a:p>
        </p:txBody>
      </p:sp>
      <p:sp>
        <p:nvSpPr>
          <p:cNvPr id="7" name="文本框 6">
            <a:extLst>
              <a:ext uri="{FF2B5EF4-FFF2-40B4-BE49-F238E27FC236}">
                <a16:creationId xmlns:a16="http://schemas.microsoft.com/office/drawing/2014/main" xmlns="" id="{ABDF9316-0BF7-49F7-91AD-EF898C705EEA}"/>
              </a:ext>
            </a:extLst>
          </p:cNvPr>
          <p:cNvSpPr txBox="1"/>
          <p:nvPr/>
        </p:nvSpPr>
        <p:spPr>
          <a:xfrm>
            <a:off x="8171935" y="1820562"/>
            <a:ext cx="3781168" cy="3170099"/>
          </a:xfrm>
          <a:prstGeom prst="rect">
            <a:avLst/>
          </a:prstGeom>
          <a:noFill/>
        </p:spPr>
        <p:txBody>
          <a:bodyPr wrap="square" rtlCol="0">
            <a:spAutoFit/>
          </a:bodyPr>
          <a:lstStyle/>
          <a:p>
            <a:r>
              <a:rPr lang="en-US" altLang="zh-CN" sz="2000" dirty="0"/>
              <a:t>1.</a:t>
            </a:r>
            <a:r>
              <a:rPr lang="zh-CN" altLang="en-US" sz="2000" dirty="0"/>
              <a:t>设备占地面积小、单体体积产水量及能量消耗小。</a:t>
            </a:r>
            <a:endParaRPr lang="en-US" altLang="zh-CN" sz="2000" dirty="0"/>
          </a:p>
          <a:p>
            <a:r>
              <a:rPr lang="en-US" altLang="zh-CN" sz="2000" dirty="0"/>
              <a:t>2.</a:t>
            </a:r>
            <a:r>
              <a:rPr lang="zh-CN" altLang="en-US" sz="2000" dirty="0"/>
              <a:t>单只膜脱盐率达</a:t>
            </a:r>
            <a:r>
              <a:rPr lang="en-US" altLang="zh-CN" sz="2000" dirty="0"/>
              <a:t>99%</a:t>
            </a:r>
          </a:p>
          <a:p>
            <a:r>
              <a:rPr lang="en-US" altLang="zh-CN" sz="2000" dirty="0"/>
              <a:t>3.</a:t>
            </a:r>
            <a:r>
              <a:rPr lang="zh-CN" altLang="en-US" sz="2000" dirty="0"/>
              <a:t>有效除细菌等微生物、有机物及金属元素无机物。</a:t>
            </a:r>
            <a:endParaRPr lang="en-US" altLang="zh-CN" sz="2000" dirty="0"/>
          </a:p>
          <a:p>
            <a:r>
              <a:rPr lang="en-US" altLang="zh-CN" sz="2000" dirty="0"/>
              <a:t>4.</a:t>
            </a:r>
            <a:r>
              <a:rPr lang="zh-CN" altLang="en-US" sz="2000" dirty="0"/>
              <a:t>运行成本低</a:t>
            </a:r>
            <a:endParaRPr lang="en-US" altLang="zh-CN" sz="2000" dirty="0"/>
          </a:p>
          <a:p>
            <a:r>
              <a:rPr lang="en-US" altLang="zh-CN" sz="2000" dirty="0"/>
              <a:t>5.</a:t>
            </a:r>
            <a:r>
              <a:rPr lang="zh-CN" altLang="en-US" sz="2000" dirty="0"/>
              <a:t>缓解来水水质变化对产水水质的影响，质量稳定</a:t>
            </a:r>
            <a:endParaRPr lang="en-US" altLang="zh-CN" sz="2000" dirty="0"/>
          </a:p>
          <a:p>
            <a:r>
              <a:rPr lang="en-US" altLang="zh-CN" sz="2000" dirty="0"/>
              <a:t>6.</a:t>
            </a:r>
            <a:r>
              <a:rPr lang="zh-CN" altLang="en-US" sz="2000" dirty="0"/>
              <a:t>减少后续处理设备负担，延长设备使用寿命。</a:t>
            </a:r>
            <a:endParaRPr lang="en-US" altLang="zh-CN" sz="2000" dirty="0"/>
          </a:p>
        </p:txBody>
      </p:sp>
    </p:spTree>
    <p:extLst>
      <p:ext uri="{BB962C8B-B14F-4D97-AF65-F5344CB8AC3E}">
        <p14:creationId xmlns:p14="http://schemas.microsoft.com/office/powerpoint/2010/main" val="4285446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5D171470-FB31-4BB4-B19E-5C08B4476446}"/>
              </a:ext>
            </a:extLst>
          </p:cNvPr>
          <p:cNvSpPr txBox="1"/>
          <p:nvPr/>
        </p:nvSpPr>
        <p:spPr>
          <a:xfrm>
            <a:off x="422516" y="346841"/>
            <a:ext cx="3266615" cy="369332"/>
          </a:xfrm>
          <a:prstGeom prst="rect">
            <a:avLst/>
          </a:prstGeom>
          <a:noFill/>
        </p:spPr>
        <p:txBody>
          <a:bodyPr wrap="square" rtlCol="0">
            <a:spAutoFit/>
          </a:bodyPr>
          <a:lstStyle/>
          <a:p>
            <a:r>
              <a:rPr lang="zh-CN" altLang="en-US" dirty="0"/>
              <a:t>核心配置</a:t>
            </a:r>
          </a:p>
        </p:txBody>
      </p:sp>
      <p:pic>
        <p:nvPicPr>
          <p:cNvPr id="3" name="图片 2">
            <a:extLst>
              <a:ext uri="{FF2B5EF4-FFF2-40B4-BE49-F238E27FC236}">
                <a16:creationId xmlns:a16="http://schemas.microsoft.com/office/drawing/2014/main" xmlns="" id="{7DF95D1E-1B17-4A1A-AAFF-45BFFD00F14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40587" y="963713"/>
            <a:ext cx="5311573" cy="5593492"/>
          </a:xfrm>
          <a:prstGeom prst="rect">
            <a:avLst/>
          </a:prstGeom>
        </p:spPr>
      </p:pic>
      <p:sp>
        <p:nvSpPr>
          <p:cNvPr id="5" name="矩形: 圆角 4">
            <a:extLst>
              <a:ext uri="{FF2B5EF4-FFF2-40B4-BE49-F238E27FC236}">
                <a16:creationId xmlns:a16="http://schemas.microsoft.com/office/drawing/2014/main" xmlns="" id="{86725EDF-BD16-4F50-BBF5-5C5F9945DAB2}"/>
              </a:ext>
            </a:extLst>
          </p:cNvPr>
          <p:cNvSpPr/>
          <p:nvPr/>
        </p:nvSpPr>
        <p:spPr>
          <a:xfrm>
            <a:off x="6921376" y="531507"/>
            <a:ext cx="3608173" cy="1008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MVR</a:t>
            </a:r>
            <a:r>
              <a:rPr lang="zh-CN" altLang="en-US" sz="2000" dirty="0"/>
              <a:t>系统设备</a:t>
            </a:r>
          </a:p>
        </p:txBody>
      </p:sp>
      <p:sp>
        <p:nvSpPr>
          <p:cNvPr id="7" name="文本框 6">
            <a:extLst>
              <a:ext uri="{FF2B5EF4-FFF2-40B4-BE49-F238E27FC236}">
                <a16:creationId xmlns:a16="http://schemas.microsoft.com/office/drawing/2014/main" xmlns="" id="{ABDF9316-0BF7-49F7-91AD-EF898C705EEA}"/>
              </a:ext>
            </a:extLst>
          </p:cNvPr>
          <p:cNvSpPr txBox="1"/>
          <p:nvPr/>
        </p:nvSpPr>
        <p:spPr>
          <a:xfrm>
            <a:off x="6582125" y="2007598"/>
            <a:ext cx="5069287" cy="1631216"/>
          </a:xfrm>
          <a:prstGeom prst="rect">
            <a:avLst/>
          </a:prstGeom>
          <a:noFill/>
        </p:spPr>
        <p:txBody>
          <a:bodyPr wrap="square" rtlCol="0">
            <a:spAutoFit/>
          </a:bodyPr>
          <a:lstStyle/>
          <a:p>
            <a:r>
              <a:rPr lang="en-US" altLang="zh-CN" sz="2000" dirty="0"/>
              <a:t>1.</a:t>
            </a:r>
            <a:r>
              <a:rPr lang="zh-CN" altLang="en-US" sz="2000" dirty="0"/>
              <a:t>设备占地面积小。</a:t>
            </a:r>
            <a:endParaRPr lang="en-US" altLang="zh-CN" sz="2000" dirty="0"/>
          </a:p>
          <a:p>
            <a:r>
              <a:rPr lang="en-US" altLang="zh-CN" sz="2000" dirty="0"/>
              <a:t>2.</a:t>
            </a:r>
            <a:r>
              <a:rPr lang="zh-CN" altLang="en-US" sz="2000" dirty="0"/>
              <a:t>公用工程配套少，工程总投资少。</a:t>
            </a:r>
            <a:endParaRPr lang="en-US" altLang="zh-CN" sz="2000" dirty="0"/>
          </a:p>
          <a:p>
            <a:r>
              <a:rPr lang="en-US" altLang="zh-CN" sz="2000" dirty="0"/>
              <a:t>3.</a:t>
            </a:r>
            <a:r>
              <a:rPr lang="zh-CN" altLang="en-US" sz="2000" dirty="0"/>
              <a:t>无需原生蒸汽</a:t>
            </a:r>
            <a:endParaRPr lang="en-US" altLang="zh-CN" sz="2000" dirty="0"/>
          </a:p>
          <a:p>
            <a:r>
              <a:rPr lang="en-US" altLang="zh-CN" sz="2000" dirty="0"/>
              <a:t>4.</a:t>
            </a:r>
            <a:r>
              <a:rPr lang="zh-CN" altLang="en-US" sz="2000" dirty="0"/>
              <a:t>运行平稳，自动化程度高</a:t>
            </a:r>
            <a:endParaRPr lang="en-US" altLang="zh-CN" sz="2000" dirty="0"/>
          </a:p>
          <a:p>
            <a:r>
              <a:rPr lang="en-US" altLang="zh-CN" sz="2000" dirty="0"/>
              <a:t>5.</a:t>
            </a:r>
            <a:r>
              <a:rPr lang="zh-CN" altLang="en-US" sz="2000" b="0" i="0" dirty="0">
                <a:solidFill>
                  <a:srgbClr val="333333"/>
                </a:solidFill>
                <a:effectLst/>
                <a:latin typeface="arial" panose="020B0604020202020204" pitchFamily="34" charset="0"/>
              </a:rPr>
              <a:t>低能耗、低运行费用。</a:t>
            </a:r>
            <a:endParaRPr lang="en-US" altLang="zh-CN" sz="2000" dirty="0"/>
          </a:p>
        </p:txBody>
      </p:sp>
    </p:spTree>
    <p:extLst>
      <p:ext uri="{BB962C8B-B14F-4D97-AF65-F5344CB8AC3E}">
        <p14:creationId xmlns:p14="http://schemas.microsoft.com/office/powerpoint/2010/main" val="588338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5D171470-FB31-4BB4-B19E-5C08B4476446}"/>
              </a:ext>
            </a:extLst>
          </p:cNvPr>
          <p:cNvSpPr txBox="1"/>
          <p:nvPr/>
        </p:nvSpPr>
        <p:spPr>
          <a:xfrm>
            <a:off x="422516" y="346841"/>
            <a:ext cx="3266615" cy="369332"/>
          </a:xfrm>
          <a:prstGeom prst="rect">
            <a:avLst/>
          </a:prstGeom>
          <a:noFill/>
        </p:spPr>
        <p:txBody>
          <a:bodyPr wrap="square" rtlCol="0">
            <a:spAutoFit/>
          </a:bodyPr>
          <a:lstStyle/>
          <a:p>
            <a:r>
              <a:rPr lang="zh-CN" altLang="en-US" dirty="0"/>
              <a:t>四钴废水处理工艺产品</a:t>
            </a:r>
          </a:p>
        </p:txBody>
      </p:sp>
      <p:graphicFrame>
        <p:nvGraphicFramePr>
          <p:cNvPr id="3" name="图示 2">
            <a:extLst>
              <a:ext uri="{FF2B5EF4-FFF2-40B4-BE49-F238E27FC236}">
                <a16:creationId xmlns:a16="http://schemas.microsoft.com/office/drawing/2014/main" xmlns="" id="{F8C4BCDB-21A4-4250-A423-01B9213AF72E}"/>
              </a:ext>
            </a:extLst>
          </p:cNvPr>
          <p:cNvGraphicFramePr/>
          <p:nvPr/>
        </p:nvGraphicFramePr>
        <p:xfrm>
          <a:off x="502507" y="1087394"/>
          <a:ext cx="11013990" cy="3665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4773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74AFCDAE-34CE-4AAA-8F35-3B167409F398}"/>
              </a:ext>
            </a:extLst>
          </p:cNvPr>
          <p:cNvSpPr txBox="1"/>
          <p:nvPr/>
        </p:nvSpPr>
        <p:spPr>
          <a:xfrm>
            <a:off x="164754" y="271280"/>
            <a:ext cx="10915135" cy="646331"/>
          </a:xfrm>
          <a:prstGeom prst="rect">
            <a:avLst/>
          </a:prstGeom>
          <a:noFill/>
        </p:spPr>
        <p:txBody>
          <a:bodyPr wrap="square" rtlCol="0">
            <a:spAutoFit/>
          </a:bodyPr>
          <a:lstStyle/>
          <a:p>
            <a:r>
              <a:rPr lang="zh-CN" altLang="en-US" dirty="0"/>
              <a:t>四钴产品成功项目案例：</a:t>
            </a:r>
            <a:endParaRPr lang="en-US" altLang="zh-CN" dirty="0"/>
          </a:p>
          <a:p>
            <a:endParaRPr lang="zh-CN" altLang="en-US" dirty="0"/>
          </a:p>
        </p:txBody>
      </p:sp>
      <p:graphicFrame>
        <p:nvGraphicFramePr>
          <p:cNvPr id="6" name="表格 5">
            <a:extLst>
              <a:ext uri="{FF2B5EF4-FFF2-40B4-BE49-F238E27FC236}">
                <a16:creationId xmlns:a16="http://schemas.microsoft.com/office/drawing/2014/main" xmlns="" id="{EC93C806-2C24-4F87-AB93-2A7F8C51067B}"/>
              </a:ext>
            </a:extLst>
          </p:cNvPr>
          <p:cNvGraphicFramePr>
            <a:graphicFrameLocks noChangeAspect="1"/>
          </p:cNvGraphicFramePr>
          <p:nvPr>
            <p:extLst>
              <p:ext uri="{D42A27DB-BD31-4B8C-83A1-F6EECF244321}">
                <p14:modId xmlns:p14="http://schemas.microsoft.com/office/powerpoint/2010/main" val="722755497"/>
              </p:ext>
            </p:extLst>
          </p:nvPr>
        </p:nvGraphicFramePr>
        <p:xfrm>
          <a:off x="377235" y="1188778"/>
          <a:ext cx="11203459" cy="2393431"/>
        </p:xfrm>
        <a:graphic>
          <a:graphicData uri="http://schemas.openxmlformats.org/drawingml/2006/table">
            <a:tbl>
              <a:tblPr>
                <a:tableStyleId>{5C22544A-7EE6-4342-B048-85BDC9FD1C3A}</a:tableStyleId>
              </a:tblPr>
              <a:tblGrid>
                <a:gridCol w="3763835">
                  <a:extLst>
                    <a:ext uri="{9D8B030D-6E8A-4147-A177-3AD203B41FA5}">
                      <a16:colId xmlns:a16="http://schemas.microsoft.com/office/drawing/2014/main" xmlns="" val="2188474224"/>
                    </a:ext>
                  </a:extLst>
                </a:gridCol>
                <a:gridCol w="3719812">
                  <a:extLst>
                    <a:ext uri="{9D8B030D-6E8A-4147-A177-3AD203B41FA5}">
                      <a16:colId xmlns:a16="http://schemas.microsoft.com/office/drawing/2014/main" xmlns="" val="544068315"/>
                    </a:ext>
                  </a:extLst>
                </a:gridCol>
                <a:gridCol w="3719812">
                  <a:extLst>
                    <a:ext uri="{9D8B030D-6E8A-4147-A177-3AD203B41FA5}">
                      <a16:colId xmlns:a16="http://schemas.microsoft.com/office/drawing/2014/main" xmlns="" val="2036057069"/>
                    </a:ext>
                  </a:extLst>
                </a:gridCol>
              </a:tblGrid>
              <a:tr h="936351">
                <a:tc>
                  <a:txBody>
                    <a:bodyPr/>
                    <a:lstStyle/>
                    <a:p>
                      <a:pPr algn="ctr" fontAlgn="ctr">
                        <a:spcBef>
                          <a:spcPts val="0"/>
                        </a:spcBef>
                        <a:spcAft>
                          <a:spcPts val="0"/>
                        </a:spcAft>
                      </a:pPr>
                      <a:r>
                        <a:rPr lang="zh-CN" altLang="en-US" sz="1400" u="none" strike="noStrike" kern="100" dirty="0">
                          <a:effectLst/>
                        </a:rPr>
                        <a:t>湖南中伟新能源材料有限公司</a:t>
                      </a:r>
                      <a:endParaRPr lang="zh-CN" altLang="en-US" sz="1400" b="0" i="0" u="none" strike="noStrike" dirty="0">
                        <a:effectLst/>
                        <a:latin typeface="Arial" panose="020B0604020202020204" pitchFamily="34" charset="0"/>
                      </a:endParaRPr>
                    </a:p>
                  </a:txBody>
                  <a:tcPr marL="68580" marR="68580" marT="4763" marB="0" anchor="ctr"/>
                </a:tc>
                <a:tc>
                  <a:txBody>
                    <a:bodyPr/>
                    <a:lstStyle/>
                    <a:p>
                      <a:pPr algn="ctr" fontAlgn="ctr">
                        <a:spcBef>
                          <a:spcPts val="0"/>
                        </a:spcBef>
                        <a:spcAft>
                          <a:spcPts val="0"/>
                        </a:spcAft>
                      </a:pPr>
                      <a:r>
                        <a:rPr lang="zh-CN" altLang="en-US" sz="1400" u="none" strike="noStrike" kern="100" dirty="0">
                          <a:effectLst/>
                        </a:rPr>
                        <a:t>湖南中伟四钴一期</a:t>
                      </a:r>
                      <a:endParaRPr lang="zh-CN" altLang="en-US" sz="1400" b="0" i="0" u="none" strike="noStrike" dirty="0">
                        <a:effectLst/>
                        <a:latin typeface="Arial" panose="020B0604020202020204" pitchFamily="34" charset="0"/>
                      </a:endParaRPr>
                    </a:p>
                  </a:txBody>
                  <a:tcPr marL="68580" marR="68580" marT="4763" marB="0" anchor="ctr"/>
                </a:tc>
                <a:tc>
                  <a:txBody>
                    <a:bodyPr/>
                    <a:lstStyle/>
                    <a:p>
                      <a:pPr algn="ctr" fontAlgn="ctr">
                        <a:spcBef>
                          <a:spcPts val="0"/>
                        </a:spcBef>
                        <a:spcAft>
                          <a:spcPts val="0"/>
                        </a:spcAft>
                      </a:pPr>
                      <a:r>
                        <a:rPr lang="zh-CN" altLang="en-US" sz="1400" b="0" i="0" u="none" strike="noStrike" dirty="0">
                          <a:effectLst/>
                          <a:latin typeface="Arial" panose="020B0604020202020204" pitchFamily="34" charset="0"/>
                        </a:rPr>
                        <a:t>处理量：</a:t>
                      </a:r>
                      <a:r>
                        <a:rPr lang="en-US" altLang="zh-CN" sz="1400" b="0" i="0" u="none" strike="noStrike" dirty="0">
                          <a:effectLst/>
                          <a:latin typeface="Arial" panose="020B0604020202020204" pitchFamily="34" charset="0"/>
                        </a:rPr>
                        <a:t>650m³/d</a:t>
                      </a:r>
                      <a:endParaRPr lang="zh-CN" altLang="en-US" sz="1400" b="0" i="0" u="none" strike="noStrike" dirty="0">
                        <a:effectLst/>
                        <a:latin typeface="Arial" panose="020B0604020202020204" pitchFamily="34" charset="0"/>
                      </a:endParaRPr>
                    </a:p>
                  </a:txBody>
                  <a:tcPr marL="68580" marR="68580" marT="4763" marB="0" anchor="ctr"/>
                </a:tc>
                <a:extLst>
                  <a:ext uri="{0D108BD9-81ED-4DB2-BD59-A6C34878D82A}">
                    <a16:rowId xmlns:a16="http://schemas.microsoft.com/office/drawing/2014/main" xmlns="" val="466016383"/>
                  </a:ext>
                </a:extLst>
              </a:tr>
              <a:tr h="728540">
                <a:tc>
                  <a:txBody>
                    <a:bodyPr/>
                    <a:lstStyle/>
                    <a:p>
                      <a:pPr algn="ctr" fontAlgn="ctr">
                        <a:spcBef>
                          <a:spcPts val="0"/>
                        </a:spcBef>
                        <a:spcAft>
                          <a:spcPts val="0"/>
                        </a:spcAft>
                      </a:pPr>
                      <a:r>
                        <a:rPr lang="zh-CN" altLang="en-US" sz="1400" u="none" strike="noStrike" kern="100" dirty="0">
                          <a:effectLst/>
                        </a:rPr>
                        <a:t>湖南中伟新能源材料有限公司</a:t>
                      </a:r>
                      <a:endParaRPr lang="zh-CN" altLang="en-US" sz="1400" b="0" i="0" u="none" strike="noStrike" dirty="0">
                        <a:effectLst/>
                        <a:latin typeface="Arial" panose="020B0604020202020204" pitchFamily="34" charset="0"/>
                      </a:endParaRPr>
                    </a:p>
                  </a:txBody>
                  <a:tcPr marL="68580" marR="68580" marT="4763" marB="0" anchor="ctr"/>
                </a:tc>
                <a:tc>
                  <a:txBody>
                    <a:bodyPr/>
                    <a:lstStyle/>
                    <a:p>
                      <a:pPr algn="ctr" fontAlgn="ctr">
                        <a:spcBef>
                          <a:spcPts val="0"/>
                        </a:spcBef>
                        <a:spcAft>
                          <a:spcPts val="0"/>
                        </a:spcAft>
                      </a:pPr>
                      <a:r>
                        <a:rPr lang="zh-CN" altLang="en-US" sz="1400" u="none" strike="noStrike" kern="100" dirty="0">
                          <a:effectLst/>
                        </a:rPr>
                        <a:t>四钴废水处理项目二期</a:t>
                      </a:r>
                      <a:endParaRPr lang="zh-CN" altLang="en-US" sz="1400" b="0" i="0" u="none" strike="noStrike" dirty="0">
                        <a:effectLst/>
                        <a:latin typeface="Arial" panose="020B0604020202020204" pitchFamily="34" charset="0"/>
                      </a:endParaRPr>
                    </a:p>
                  </a:txBody>
                  <a:tcPr marL="68580" marR="68580" marT="4763" marB="0" anchor="ctr"/>
                </a:tc>
                <a:tc>
                  <a:txBody>
                    <a:bodyPr/>
                    <a:lstStyle/>
                    <a:p>
                      <a:pPr algn="ctr" fontAlgn="ctr">
                        <a:spcBef>
                          <a:spcPts val="0"/>
                        </a:spcBef>
                        <a:spcAft>
                          <a:spcPts val="0"/>
                        </a:spcAft>
                      </a:pPr>
                      <a:r>
                        <a:rPr lang="zh-CN" altLang="en-US" sz="1400" b="0" i="0" u="none" strike="noStrike" dirty="0">
                          <a:effectLst/>
                          <a:latin typeface="Arial" panose="020B0604020202020204" pitchFamily="34" charset="0"/>
                        </a:rPr>
                        <a:t>处理量：</a:t>
                      </a:r>
                      <a:r>
                        <a:rPr lang="en-US" altLang="zh-CN" sz="1400" b="0" i="0" u="none" strike="noStrike" dirty="0">
                          <a:effectLst/>
                          <a:latin typeface="Arial" panose="020B0604020202020204" pitchFamily="34" charset="0"/>
                        </a:rPr>
                        <a:t>731m³/d</a:t>
                      </a:r>
                      <a:endParaRPr lang="zh-CN" altLang="en-US" sz="1400" b="0" i="0" u="none" strike="noStrike" dirty="0">
                        <a:effectLst/>
                        <a:latin typeface="Arial" panose="020B0604020202020204" pitchFamily="34" charset="0"/>
                      </a:endParaRPr>
                    </a:p>
                  </a:txBody>
                  <a:tcPr marL="68580" marR="68580" marT="4763" marB="0" anchor="ctr"/>
                </a:tc>
                <a:extLst>
                  <a:ext uri="{0D108BD9-81ED-4DB2-BD59-A6C34878D82A}">
                    <a16:rowId xmlns:a16="http://schemas.microsoft.com/office/drawing/2014/main" xmlns="" val="3595392976"/>
                  </a:ext>
                </a:extLst>
              </a:tr>
              <a:tr h="728540">
                <a:tc>
                  <a:txBody>
                    <a:bodyPr/>
                    <a:lstStyle/>
                    <a:p>
                      <a:pPr algn="ctr" fontAlgn="ctr">
                        <a:spcBef>
                          <a:spcPts val="0"/>
                        </a:spcBef>
                        <a:spcAft>
                          <a:spcPts val="0"/>
                        </a:spcAft>
                      </a:pPr>
                      <a:r>
                        <a:rPr lang="zh-CN" altLang="en-US" sz="1400" u="none" strike="noStrike" kern="100" dirty="0">
                          <a:effectLst/>
                        </a:rPr>
                        <a:t>湖南中伟新能源材料有限公司</a:t>
                      </a:r>
                      <a:endParaRPr lang="zh-CN" altLang="en-US" sz="1400" b="0" i="0" u="none" strike="noStrike" dirty="0">
                        <a:effectLst/>
                        <a:latin typeface="Arial" panose="020B0604020202020204" pitchFamily="34" charset="0"/>
                      </a:endParaRPr>
                    </a:p>
                  </a:txBody>
                  <a:tcPr marL="68580" marR="68580" marT="4763" marB="0" anchor="ctr"/>
                </a:tc>
                <a:tc>
                  <a:txBody>
                    <a:bodyPr/>
                    <a:lstStyle/>
                    <a:p>
                      <a:pPr algn="ctr" fontAlgn="ctr">
                        <a:spcBef>
                          <a:spcPts val="0"/>
                        </a:spcBef>
                        <a:spcAft>
                          <a:spcPts val="0"/>
                        </a:spcAft>
                      </a:pPr>
                      <a:r>
                        <a:rPr lang="zh-CN" altLang="en-US" sz="1400" u="none" strike="noStrike" kern="100" dirty="0">
                          <a:effectLst/>
                        </a:rPr>
                        <a:t>四钴废水处理项目三期</a:t>
                      </a:r>
                      <a:endParaRPr lang="zh-CN" altLang="en-US" sz="1400" b="0" i="0" u="none" strike="noStrike" dirty="0">
                        <a:effectLst/>
                        <a:latin typeface="Arial" panose="020B0604020202020204" pitchFamily="34" charset="0"/>
                      </a:endParaRPr>
                    </a:p>
                  </a:txBody>
                  <a:tcPr marL="68580" marR="68580" marT="4763" marB="0" anchor="ctr"/>
                </a:tc>
                <a:tc>
                  <a:txBody>
                    <a:bodyPr/>
                    <a:lstStyle/>
                    <a:p>
                      <a:pPr algn="ctr" fontAlgn="ctr">
                        <a:spcBef>
                          <a:spcPts val="0"/>
                        </a:spcBef>
                        <a:spcAft>
                          <a:spcPts val="0"/>
                        </a:spcAft>
                      </a:pPr>
                      <a:r>
                        <a:rPr lang="zh-CN" altLang="en-US" sz="1400" b="0" i="0" u="none" strike="noStrike" dirty="0">
                          <a:effectLst/>
                          <a:latin typeface="Arial" panose="020B0604020202020204" pitchFamily="34" charset="0"/>
                        </a:rPr>
                        <a:t>处理量：</a:t>
                      </a:r>
                      <a:r>
                        <a:rPr lang="en-US" altLang="zh-CN" sz="1400" b="0" i="0" u="none" strike="noStrike" dirty="0">
                          <a:effectLst/>
                          <a:latin typeface="Arial" panose="020B0604020202020204" pitchFamily="34" charset="0"/>
                        </a:rPr>
                        <a:t>1000m³/d</a:t>
                      </a:r>
                      <a:endParaRPr lang="zh-CN" altLang="en-US" sz="1400" b="0" i="0" u="none" strike="noStrike" dirty="0">
                        <a:effectLst/>
                        <a:latin typeface="Arial" panose="020B0604020202020204" pitchFamily="34" charset="0"/>
                      </a:endParaRPr>
                    </a:p>
                  </a:txBody>
                  <a:tcPr marL="68580" marR="68580" marT="4763" marB="0" anchor="ctr"/>
                </a:tc>
                <a:extLst>
                  <a:ext uri="{0D108BD9-81ED-4DB2-BD59-A6C34878D82A}">
                    <a16:rowId xmlns:a16="http://schemas.microsoft.com/office/drawing/2014/main" xmlns="" val="2351393119"/>
                  </a:ext>
                </a:extLst>
              </a:tr>
            </a:tbl>
          </a:graphicData>
        </a:graphic>
      </p:graphicFrame>
    </p:spTree>
    <p:extLst>
      <p:ext uri="{BB962C8B-B14F-4D97-AF65-F5344CB8AC3E}">
        <p14:creationId xmlns:p14="http://schemas.microsoft.com/office/powerpoint/2010/main" val="413326752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382</Words>
  <Application>Microsoft Office PowerPoint</Application>
  <PresentationFormat>自定义</PresentationFormat>
  <Paragraphs>32</Paragraphs>
  <Slides>5</Slides>
  <Notes>0</Notes>
  <HiddenSlides>0</HiddenSlides>
  <MMClips>0</MMClips>
  <ScaleCrop>false</ScaleCrop>
  <HeadingPairs>
    <vt:vector size="4" baseType="variant">
      <vt:variant>
        <vt:lpstr>主题</vt:lpstr>
      </vt:variant>
      <vt:variant>
        <vt:i4>1</vt:i4>
      </vt:variant>
      <vt:variant>
        <vt:lpstr>幻灯片标题</vt:lpstr>
      </vt:variant>
      <vt:variant>
        <vt:i4>5</vt:i4>
      </vt:variant>
    </vt:vector>
  </HeadingPairs>
  <TitlesOfParts>
    <vt:vector size="6" baseType="lpstr">
      <vt:lpstr>Office 主题​​</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 梓瑄</dc:creator>
  <cp:lastModifiedBy>姬广奥</cp:lastModifiedBy>
  <cp:revision>6</cp:revision>
  <dcterms:created xsi:type="dcterms:W3CDTF">2021-03-29T08:26:45Z</dcterms:created>
  <dcterms:modified xsi:type="dcterms:W3CDTF">2021-04-12T02:55:57Z</dcterms:modified>
</cp:coreProperties>
</file>